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5" r:id="rId9"/>
    <p:sldId id="264" r:id="rId10"/>
    <p:sldId id="265" r:id="rId11"/>
    <p:sldId id="274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19106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503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5575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3343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3288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7967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7303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9736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2222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6286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1130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2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43" r:id="rId6"/>
    <p:sldLayoutId id="2147483739" r:id="rId7"/>
    <p:sldLayoutId id="2147483740" r:id="rId8"/>
    <p:sldLayoutId id="2147483741" r:id="rId9"/>
    <p:sldLayoutId id="2147483742" r:id="rId10"/>
    <p:sldLayoutId id="2147483744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4136F2-BC22-4546-A068-EC3BEBD65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4" r="21433" b="2"/>
          <a:stretch/>
        </p:blipFill>
        <p:spPr>
          <a:xfrm>
            <a:off x="74326" y="0"/>
            <a:ext cx="8923903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F981527-1C7E-4847-B180-945BFB1A8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E86C8-A321-4475-B211-A42EF98AE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69" y="514304"/>
            <a:ext cx="10239850" cy="300900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4000" dirty="0"/>
              <a:t>«Облачные технологии как альтернатива традиционным формам организации образовательной деятельности обучающихся при работе над Итоговым сочинением»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EE6C10-5B37-4FA8-A1C8-39E82803A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1272" y="4074216"/>
            <a:ext cx="4078451" cy="22689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ru-RU" sz="1800" b="1" i="1" dirty="0"/>
              <a:t>Подготовила</a:t>
            </a:r>
            <a:r>
              <a:rPr lang="en-US" sz="1800" b="1" i="1" dirty="0"/>
              <a:t>:</a:t>
            </a:r>
            <a:r>
              <a:rPr lang="en-US" sz="1800" i="1" dirty="0"/>
              <a:t> </a:t>
            </a:r>
            <a:br>
              <a:rPr lang="ru-RU" sz="1800" i="1" dirty="0"/>
            </a:br>
            <a:r>
              <a:rPr lang="en-US" sz="1800" i="1" dirty="0" err="1"/>
              <a:t>учитель</a:t>
            </a:r>
            <a:r>
              <a:rPr lang="en-US" sz="1800" i="1" dirty="0"/>
              <a:t> </a:t>
            </a:r>
            <a:r>
              <a:rPr lang="en-US" sz="1800" i="1" dirty="0" err="1"/>
              <a:t>русского</a:t>
            </a:r>
            <a:r>
              <a:rPr lang="en-US" sz="1800" i="1" dirty="0"/>
              <a:t> </a:t>
            </a:r>
            <a:r>
              <a:rPr lang="en-US" sz="1800" i="1" dirty="0" err="1"/>
              <a:t>языка</a:t>
            </a:r>
            <a:r>
              <a:rPr lang="en-US" sz="1800" i="1" dirty="0"/>
              <a:t> и </a:t>
            </a:r>
            <a:r>
              <a:rPr lang="en-US" sz="1800" i="1" dirty="0" err="1"/>
              <a:t>литературы</a:t>
            </a:r>
            <a:r>
              <a:rPr lang="en-US" sz="1800" i="1" dirty="0"/>
              <a:t> </a:t>
            </a:r>
            <a:r>
              <a:rPr lang="ru-RU" sz="1800" i="1" dirty="0"/>
              <a:t>АНОО ШКОЛА «ВЕКТОР»</a:t>
            </a:r>
            <a:r>
              <a:rPr lang="en-US" sz="1800" i="1" dirty="0"/>
              <a:t> </a:t>
            </a:r>
            <a:br>
              <a:rPr lang="ru-RU" sz="1800" i="1" dirty="0"/>
            </a:br>
            <a:r>
              <a:rPr lang="en-US" sz="1800" i="1" dirty="0"/>
              <a:t>г</a:t>
            </a:r>
            <a:r>
              <a:rPr lang="ru-RU" sz="1800" i="1" dirty="0"/>
              <a:t>.</a:t>
            </a:r>
            <a:r>
              <a:rPr lang="en-US" sz="1800" i="1" dirty="0"/>
              <a:t>о</a:t>
            </a:r>
            <a:r>
              <a:rPr lang="ru-RU" sz="1800" i="1" dirty="0"/>
              <a:t>.</a:t>
            </a:r>
            <a:r>
              <a:rPr lang="en-US" sz="1800" i="1" dirty="0"/>
              <a:t> </a:t>
            </a:r>
            <a:r>
              <a:rPr lang="en-US" sz="1800" i="1" dirty="0" err="1"/>
              <a:t>Мытищи</a:t>
            </a:r>
            <a:r>
              <a:rPr lang="en-US" sz="1800" i="1" dirty="0"/>
              <a:t> </a:t>
            </a:r>
            <a:r>
              <a:rPr lang="en-US" sz="1800" i="1" dirty="0" err="1"/>
              <a:t>Московской</a:t>
            </a:r>
            <a:r>
              <a:rPr lang="en-US" sz="1800" i="1" dirty="0"/>
              <a:t> </a:t>
            </a:r>
            <a:r>
              <a:rPr lang="en-US" sz="1800" i="1" dirty="0" err="1"/>
              <a:t>области</a:t>
            </a:r>
            <a:br>
              <a:rPr lang="ru-RU" sz="1800" i="1" dirty="0"/>
            </a:br>
            <a:r>
              <a:rPr lang="en-US" sz="1800" i="1" dirty="0"/>
              <a:t>Хазова Александра </a:t>
            </a:r>
            <a:r>
              <a:rPr lang="en-US" sz="1800" i="1" dirty="0" err="1"/>
              <a:t>Валерьев</a:t>
            </a:r>
            <a:r>
              <a:rPr lang="en-US" sz="1800" dirty="0" err="1"/>
              <a:t>на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4073313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09859-4F68-49FC-88F4-D35C194C1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189" y="109728"/>
            <a:ext cx="10168128" cy="1179576"/>
          </a:xfrm>
        </p:spPr>
        <p:txBody>
          <a:bodyPr>
            <a:normAutofit/>
          </a:bodyPr>
          <a:lstStyle/>
          <a:p>
            <a:r>
              <a:rPr lang="ru-RU" dirty="0"/>
              <a:t>Этап 5: напишите два примера-аргумента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A889112-1A9C-4B1B-AD91-A17F29A36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" t="9295" r="4081" b="11573"/>
          <a:stretch/>
        </p:blipFill>
        <p:spPr>
          <a:xfrm>
            <a:off x="729370" y="1572438"/>
            <a:ext cx="10645766" cy="4947233"/>
          </a:xfrm>
        </p:spPr>
      </p:pic>
    </p:spTree>
    <p:extLst>
      <p:ext uri="{BB962C8B-B14F-4D97-AF65-F5344CB8AC3E}">
        <p14:creationId xmlns:p14="http://schemas.microsoft.com/office/powerpoint/2010/main" val="222487638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208A6-C963-4A32-A277-4AC91788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Предварительный вывод: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C8DBFF-7F4D-4D25-A061-14A63830B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72" y="2185416"/>
            <a:ext cx="10963656" cy="369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Размещение ответов учащихся в Сети позволяет значительно повысить мотивацию школьников для достижения наилучших учебных результатов.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99649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B18BEC45-BB99-46F8-B77B-CDA25848C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1" y="253746"/>
            <a:ext cx="10521697" cy="5918455"/>
          </a:xfrm>
        </p:spPr>
      </p:pic>
    </p:spTree>
    <p:extLst>
      <p:ext uri="{BB962C8B-B14F-4D97-AF65-F5344CB8AC3E}">
        <p14:creationId xmlns:p14="http://schemas.microsoft.com/office/powerpoint/2010/main" val="289268177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B8479-3CF2-45AE-B2B6-16FE6027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Google Classroom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4DB933-87DE-4C7A-AFC1-C59BFBBF4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642" r="20905" b="8911"/>
          <a:stretch/>
        </p:blipFill>
        <p:spPr>
          <a:xfrm>
            <a:off x="1215313" y="1728216"/>
            <a:ext cx="9135695" cy="5226676"/>
          </a:xfrm>
        </p:spPr>
      </p:pic>
    </p:spTree>
    <p:extLst>
      <p:ext uri="{BB962C8B-B14F-4D97-AF65-F5344CB8AC3E}">
        <p14:creationId xmlns:p14="http://schemas.microsoft.com/office/powerpoint/2010/main" val="41390534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7C60C-EF1C-464F-82F3-3009C6D68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109020"/>
            <a:ext cx="10168128" cy="1179576"/>
          </a:xfrm>
        </p:spPr>
        <p:txBody>
          <a:bodyPr/>
          <a:lstStyle/>
          <a:p>
            <a:pPr algn="ctr"/>
            <a:r>
              <a:rPr lang="en-US" dirty="0"/>
              <a:t>Google Classroom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536D19-6A27-454F-A2BA-708A19F50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9157" r="24803" b="3218"/>
          <a:stretch/>
        </p:blipFill>
        <p:spPr>
          <a:xfrm>
            <a:off x="1347216" y="1052089"/>
            <a:ext cx="8729472" cy="5721947"/>
          </a:xfrm>
        </p:spPr>
      </p:pic>
    </p:spTree>
    <p:extLst>
      <p:ext uri="{BB962C8B-B14F-4D97-AF65-F5344CB8AC3E}">
        <p14:creationId xmlns:p14="http://schemas.microsoft.com/office/powerpoint/2010/main" val="99119268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208A6-C963-4A32-A277-4AC91788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C8DBFF-7F4D-4D25-A061-14A63830B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72" y="2185416"/>
            <a:ext cx="10963656" cy="369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Системное применение </a:t>
            </a:r>
            <a:r>
              <a:rPr lang="ru-RU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учителем инновационных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технологий в комплексе с информационными и облачными технологиями позволило учащимся перейти на дистанционную форму обучения без адаптационного периода.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35091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внутренний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994EA847-1C0A-49EA-9B5E-B205FEA2E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646205"/>
            <a:ext cx="7886700" cy="521179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9A393-B420-4B7B-AC83-40CF1A9E3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61" y="454314"/>
            <a:ext cx="10415478" cy="1635852"/>
          </a:xfrm>
        </p:spPr>
        <p:txBody>
          <a:bodyPr>
            <a:noAutofit/>
          </a:bodyPr>
          <a:lstStyle/>
          <a:p>
            <a:r>
              <a:rPr lang="ru-RU" sz="3200" dirty="0"/>
              <a:t>Дистанционное обучение </a:t>
            </a:r>
            <a:r>
              <a:rPr lang="ru-RU" sz="2800" dirty="0"/>
              <a:t>– форма образования, которая полностью или частично осуществляется удаленно с помощью компьютеров и телекоммуникационных технологий и средств. </a:t>
            </a:r>
          </a:p>
        </p:txBody>
      </p:sp>
    </p:spTree>
    <p:extLst>
      <p:ext uri="{BB962C8B-B14F-4D97-AF65-F5344CB8AC3E}">
        <p14:creationId xmlns:p14="http://schemas.microsoft.com/office/powerpoint/2010/main" val="386066129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79F76-20EA-488C-B00B-7EABD96F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367665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ru-RU" dirty="0"/>
              <a:t>Облачные технологии как средство обучения при дистанционном образовании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F58B03A-43FD-4188-8961-85D309DA5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87" y="2038350"/>
            <a:ext cx="8575038" cy="4823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196625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57D4E-57BD-4044-8D13-89FB480C0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Ключевые возможности облачных сервисов для рядового пользователя: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56BC24-5235-42E5-BD51-AAD88A846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031999"/>
            <a:ext cx="11313160" cy="4599709"/>
          </a:xfrm>
        </p:spPr>
        <p:txBody>
          <a:bodyPr>
            <a:normAutofit/>
          </a:bodyPr>
          <a:lstStyle/>
          <a:p>
            <a:r>
              <a:rPr lang="ru-RU" dirty="0"/>
              <a:t>доступ к информации с любого компьютера, подключённого к Интернету,</a:t>
            </a:r>
          </a:p>
          <a:p>
            <a:r>
              <a:rPr lang="ru-RU" dirty="0"/>
              <a:t>работа с информацией с разных устройств (ПК, планшеты, телефоны и т.п.),</a:t>
            </a:r>
          </a:p>
          <a:p>
            <a:r>
              <a:rPr lang="ru-RU" dirty="0"/>
              <a:t>работа в любой операционной системе (</a:t>
            </a:r>
            <a:r>
              <a:rPr lang="ru-RU" dirty="0" err="1"/>
              <a:t>Windows</a:t>
            </a:r>
            <a:r>
              <a:rPr lang="ru-RU" dirty="0"/>
              <a:t>, </a:t>
            </a:r>
            <a:r>
              <a:rPr lang="ru-RU" dirty="0" err="1"/>
              <a:t>Mac</a:t>
            </a:r>
            <a:r>
              <a:rPr lang="ru-RU" dirty="0"/>
              <a:t>, </a:t>
            </a:r>
            <a:r>
              <a:rPr lang="ru-RU" dirty="0" err="1"/>
              <a:t>Linux</a:t>
            </a:r>
            <a:r>
              <a:rPr lang="ru-RU" dirty="0"/>
              <a:t>).</a:t>
            </a:r>
          </a:p>
          <a:p>
            <a:r>
              <a:rPr lang="ru-RU" dirty="0"/>
              <a:t>просмотр и редактирование пользователями одной и той же информации одновременно с разных устройств,</a:t>
            </a:r>
          </a:p>
          <a:p>
            <a:r>
              <a:rPr lang="ru-RU" dirty="0"/>
              <a:t>при сбое в работе устройства сохранение всей информации на облачных серверах,</a:t>
            </a:r>
          </a:p>
          <a:p>
            <a:r>
              <a:rPr lang="ru-RU" dirty="0" err="1"/>
              <a:t>автообновление</a:t>
            </a:r>
            <a:r>
              <a:rPr lang="ru-RU" dirty="0"/>
              <a:t> используемых программ.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38039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AE879-6567-4246-A6B2-4936AD10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Популярные облачные хранилища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0B6705-72C8-4D39-8EA6-1C95E96AC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01" y="1834951"/>
            <a:ext cx="6717374" cy="5038032"/>
          </a:xfrm>
        </p:spPr>
      </p:pic>
    </p:spTree>
    <p:extLst>
      <p:ext uri="{BB962C8B-B14F-4D97-AF65-F5344CB8AC3E}">
        <p14:creationId xmlns:p14="http://schemas.microsoft.com/office/powerpoint/2010/main" val="250276422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A5A23-037B-4631-A636-C82B392F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Хранилище </a:t>
            </a:r>
            <a:r>
              <a:rPr lang="ru-RU" dirty="0" err="1"/>
              <a:t>Google</a:t>
            </a:r>
            <a:r>
              <a:rPr lang="ru-RU" dirty="0"/>
              <a:t>-Диск</a:t>
            </a:r>
          </a:p>
        </p:txBody>
      </p:sp>
      <p:pic>
        <p:nvPicPr>
          <p:cNvPr id="7" name="Объект 6" descr="Изображение выглядит как текст, коллекция картинок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571E5A23-4272-4BAD-AC6C-20B141515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4" y="2074448"/>
            <a:ext cx="7724775" cy="4647740"/>
          </a:xfrm>
        </p:spPr>
      </p:pic>
    </p:spTree>
    <p:extLst>
      <p:ext uri="{BB962C8B-B14F-4D97-AF65-F5344CB8AC3E}">
        <p14:creationId xmlns:p14="http://schemas.microsoft.com/office/powerpoint/2010/main" val="235116856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B435B-2F6D-4C48-B758-2A54991CF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5" y="0"/>
            <a:ext cx="10944537" cy="804375"/>
          </a:xfrm>
        </p:spPr>
        <p:txBody>
          <a:bodyPr>
            <a:normAutofit/>
          </a:bodyPr>
          <a:lstStyle/>
          <a:p>
            <a:r>
              <a:rPr lang="ru-RU" dirty="0"/>
              <a:t>Подготовка учащихся к Итоговому сочинению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266A837-3A7D-4795-817B-A07FD99BE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068" t="17832" r="17849" b="11723"/>
          <a:stretch/>
        </p:blipFill>
        <p:spPr>
          <a:xfrm>
            <a:off x="1011936" y="659654"/>
            <a:ext cx="9753045" cy="60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9770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246C18-D776-A56F-57B4-8BE2E64741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33" r="7825" b="4400"/>
          <a:stretch/>
        </p:blipFill>
        <p:spPr>
          <a:xfrm>
            <a:off x="237744" y="740664"/>
            <a:ext cx="11237976" cy="58887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A02B76-781F-2828-B4A7-23BBBC60B5F1}"/>
              </a:ext>
            </a:extLst>
          </p:cNvPr>
          <p:cNvSpPr txBox="1"/>
          <p:nvPr/>
        </p:nvSpPr>
        <p:spPr>
          <a:xfrm>
            <a:off x="160020" y="0"/>
            <a:ext cx="1187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+mj-lt"/>
                <a:ea typeface="+mj-ea"/>
                <a:cs typeface="+mj-cs"/>
              </a:rPr>
              <a:t>Этап 1: знакомство с критериями оценивания сочинения</a:t>
            </a:r>
          </a:p>
        </p:txBody>
      </p:sp>
    </p:spTree>
    <p:extLst>
      <p:ext uri="{BB962C8B-B14F-4D97-AF65-F5344CB8AC3E}">
        <p14:creationId xmlns:p14="http://schemas.microsoft.com/office/powerpoint/2010/main" val="2607527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8CE5C-C740-4F48-AE41-207805204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79" y="548640"/>
            <a:ext cx="10833977" cy="117957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 3: напишите 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вступление и заключение по одной из тем, назовите произведения, из которых можно взять эпизоды для аргументации 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5C305E3C-1EF8-4065-B958-10E880D7F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03" r="3150" b="12081"/>
          <a:stretch/>
        </p:blipFill>
        <p:spPr>
          <a:xfrm>
            <a:off x="775579" y="1609344"/>
            <a:ext cx="10833977" cy="4965573"/>
          </a:xfrm>
        </p:spPr>
      </p:pic>
    </p:spTree>
    <p:extLst>
      <p:ext uri="{BB962C8B-B14F-4D97-AF65-F5344CB8AC3E}">
        <p14:creationId xmlns:p14="http://schemas.microsoft.com/office/powerpoint/2010/main" val="268319655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213B32"/>
      </a:dk2>
      <a:lt2>
        <a:srgbClr val="E8E5E2"/>
      </a:lt2>
      <a:accent1>
        <a:srgbClr val="81A6C7"/>
      </a:accent1>
      <a:accent2>
        <a:srgbClr val="6CAEB2"/>
      </a:accent2>
      <a:accent3>
        <a:srgbClr val="78AD9A"/>
      </a:accent3>
      <a:accent4>
        <a:srgbClr val="6BB07B"/>
      </a:accent4>
      <a:accent5>
        <a:srgbClr val="83AD79"/>
      </a:accent5>
      <a:accent6>
        <a:srgbClr val="91AA68"/>
      </a:accent6>
      <a:hlink>
        <a:srgbClr val="9F7C5D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Override1.xml><?xml version="1.0" encoding="utf-8"?>
<a:themeOverride xmlns:a="http://schemas.openxmlformats.org/drawingml/2006/main">
  <a:clrScheme name="AnalogousFromLightSeedLeftStep">
    <a:dk1>
      <a:srgbClr val="000000"/>
    </a:dk1>
    <a:lt1>
      <a:srgbClr val="FFFFFF"/>
    </a:lt1>
    <a:dk2>
      <a:srgbClr val="213B32"/>
    </a:dk2>
    <a:lt2>
      <a:srgbClr val="E8E5E2"/>
    </a:lt2>
    <a:accent1>
      <a:srgbClr val="81A6C7"/>
    </a:accent1>
    <a:accent2>
      <a:srgbClr val="6CAEB2"/>
    </a:accent2>
    <a:accent3>
      <a:srgbClr val="78AD9A"/>
    </a:accent3>
    <a:accent4>
      <a:srgbClr val="6BB07B"/>
    </a:accent4>
    <a:accent5>
      <a:srgbClr val="83AD79"/>
    </a:accent5>
    <a:accent6>
      <a:srgbClr val="91AA68"/>
    </a:accent6>
    <a:hlink>
      <a:srgbClr val="9F7C5D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246</Words>
  <Application>Microsoft Office PowerPoint</Application>
  <PresentationFormat>Широкоэкранный</PresentationFormat>
  <Paragraphs>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Neue Haas Grotesk Text Pro</vt:lpstr>
      <vt:lpstr>Times New Roman</vt:lpstr>
      <vt:lpstr>AccentBoxVTI</vt:lpstr>
      <vt:lpstr>«Облачные технологии как альтернатива традиционным формам организации образовательной деятельности обучающихся при работе над Итоговым сочинением»</vt:lpstr>
      <vt:lpstr>Дистанционное обучение – форма образования, которая полностью или частично осуществляется удаленно с помощью компьютеров и телекоммуникационных технологий и средств. </vt:lpstr>
      <vt:lpstr>Облачные технологии как средство обучения при дистанционном образовании</vt:lpstr>
      <vt:lpstr>Ключевые возможности облачных сервисов для рядового пользователя: </vt:lpstr>
      <vt:lpstr>Популярные облачные хранилища</vt:lpstr>
      <vt:lpstr>Хранилище Google-Диск</vt:lpstr>
      <vt:lpstr>Подготовка учащихся к Итоговому сочинению</vt:lpstr>
      <vt:lpstr>Презентация PowerPoint</vt:lpstr>
      <vt:lpstr>Этап 3: напишите вступление и заключение по одной из тем, назовите произведения, из которых можно взять эпизоды для аргументации  </vt:lpstr>
      <vt:lpstr>Этап 5: напишите два примера-аргумента </vt:lpstr>
      <vt:lpstr>Предварительный вывод:</vt:lpstr>
      <vt:lpstr>Презентация PowerPoint</vt:lpstr>
      <vt:lpstr>Google Classroom</vt:lpstr>
      <vt:lpstr>Google Classroom</vt:lpstr>
      <vt:lpstr>Вывод: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облачных технологий при подготовке обучающихся к ГИА в дистанционном формате</dc:title>
  <dc:creator>Александра Хазова</dc:creator>
  <cp:lastModifiedBy>Александра Хазова</cp:lastModifiedBy>
  <cp:revision>27</cp:revision>
  <dcterms:created xsi:type="dcterms:W3CDTF">2021-02-01T15:08:32Z</dcterms:created>
  <dcterms:modified xsi:type="dcterms:W3CDTF">2023-11-15T03:57:50Z</dcterms:modified>
</cp:coreProperties>
</file>